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Codec Pro" charset="1" panose="00000500000000000000"/>
      <p:regular r:id="rId15"/>
    </p:embeddedFont>
    <p:embeddedFont>
      <p:font typeface="Quattrocento Bold" charset="1" panose="02020802030000000404"/>
      <p:regular r:id="rId16"/>
    </p:embeddedFont>
    <p:embeddedFont>
      <p:font typeface="Quattrocento" charset="1" panose="02020502030000000404"/>
      <p:regular r:id="rId17"/>
    </p:embeddedFont>
    <p:embeddedFont>
      <p:font typeface="Codec Pro Bold" charset="1" panose="000006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8.jpeg" Type="http://schemas.openxmlformats.org/officeDocument/2006/relationships/image"/><Relationship Id="rId6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71502" y="427313"/>
            <a:ext cx="17012392" cy="9432375"/>
            <a:chOff x="0" y="0"/>
            <a:chExt cx="6336891" cy="35134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36891" cy="3513435"/>
            </a:xfrm>
            <a:custGeom>
              <a:avLst/>
              <a:gdLst/>
              <a:ahLst/>
              <a:cxnLst/>
              <a:rect r="r" b="b" t="t" l="l"/>
              <a:pathLst>
                <a:path h="3513435" w="6336891">
                  <a:moveTo>
                    <a:pt x="0" y="0"/>
                  </a:moveTo>
                  <a:lnTo>
                    <a:pt x="6336891" y="0"/>
                  </a:lnTo>
                  <a:lnTo>
                    <a:pt x="6336891" y="3513435"/>
                  </a:lnTo>
                  <a:lnTo>
                    <a:pt x="0" y="35134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6BBA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6336891" cy="3522960"/>
            </a:xfrm>
            <a:prstGeom prst="rect">
              <a:avLst/>
            </a:prstGeom>
          </p:spPr>
          <p:txBody>
            <a:bodyPr anchor="ctr" rtlCol="false" tIns="48876" lIns="48876" bIns="48876" rIns="48876"/>
            <a:lstStyle/>
            <a:p>
              <a:pPr algn="ctr">
                <a:lnSpc>
                  <a:spcPts val="15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6675" y="4629031"/>
            <a:ext cx="7307147" cy="5837367"/>
          </a:xfrm>
          <a:custGeom>
            <a:avLst/>
            <a:gdLst/>
            <a:ahLst/>
            <a:cxnLst/>
            <a:rect r="r" b="b" t="t" l="l"/>
            <a:pathLst>
              <a:path h="5837367" w="7307147">
                <a:moveTo>
                  <a:pt x="0" y="0"/>
                </a:moveTo>
                <a:lnTo>
                  <a:pt x="7307147" y="0"/>
                </a:lnTo>
                <a:lnTo>
                  <a:pt x="7307147" y="5837367"/>
                </a:lnTo>
                <a:lnTo>
                  <a:pt x="0" y="58373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0383592" y="-203770"/>
            <a:ext cx="7952218" cy="6352686"/>
          </a:xfrm>
          <a:custGeom>
            <a:avLst/>
            <a:gdLst/>
            <a:ahLst/>
            <a:cxnLst/>
            <a:rect r="r" b="b" t="t" l="l"/>
            <a:pathLst>
              <a:path h="6352686" w="7952218">
                <a:moveTo>
                  <a:pt x="0" y="0"/>
                </a:moveTo>
                <a:lnTo>
                  <a:pt x="7952218" y="0"/>
                </a:lnTo>
                <a:lnTo>
                  <a:pt x="7952218" y="6352686"/>
                </a:lnTo>
                <a:lnTo>
                  <a:pt x="0" y="63526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260918" y="4017413"/>
            <a:ext cx="11766165" cy="2332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2"/>
              </a:lnSpc>
            </a:pPr>
            <a:r>
              <a:rPr lang="en-US" sz="4200" spc="1272">
                <a:solidFill>
                  <a:srgbClr val="322418"/>
                </a:solidFill>
                <a:latin typeface="Codec Pro"/>
                <a:ea typeface="Codec Pro"/>
                <a:cs typeface="Codec Pro"/>
                <a:sym typeface="Codec Pro"/>
              </a:rPr>
              <a:t>SISTEMA DE CONTROL AMBIENTAL EN EL ÁMBITO AVÍCOLA EN LA REGIÓN DE AREQUIPA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133208" y="3289029"/>
            <a:ext cx="8088980" cy="1562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b="true" sz="2220" spc="159">
                <a:solidFill>
                  <a:srgbClr val="322418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Desarrollo Adaptativo e Integración de Software</a:t>
            </a:r>
          </a:p>
          <a:p>
            <a:pPr algn="ctr">
              <a:lnSpc>
                <a:spcPts val="3108"/>
              </a:lnSpc>
            </a:pPr>
          </a:p>
          <a:p>
            <a:pPr algn="ctr">
              <a:lnSpc>
                <a:spcPts val="3108"/>
              </a:lnSpc>
            </a:pPr>
          </a:p>
          <a:p>
            <a:pPr algn="ctr" marL="0" indent="0" lvl="0">
              <a:lnSpc>
                <a:spcPts val="310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10569">
            <a:off x="-133144" y="2697905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487580">
            <a:off x="8252810" y="-2014418"/>
            <a:ext cx="12810333" cy="13249773"/>
          </a:xfrm>
          <a:custGeom>
            <a:avLst/>
            <a:gdLst/>
            <a:ahLst/>
            <a:cxnLst/>
            <a:rect r="r" b="b" t="t" l="l"/>
            <a:pathLst>
              <a:path h="13249773" w="12810333">
                <a:moveTo>
                  <a:pt x="0" y="0"/>
                </a:moveTo>
                <a:lnTo>
                  <a:pt x="12810333" y="0"/>
                </a:lnTo>
                <a:lnTo>
                  <a:pt x="12810333" y="13249773"/>
                </a:lnTo>
                <a:lnTo>
                  <a:pt x="0" y="13249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71502" y="427313"/>
            <a:ext cx="17012392" cy="9432375"/>
            <a:chOff x="0" y="0"/>
            <a:chExt cx="6336891" cy="35134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36891" cy="3513435"/>
            </a:xfrm>
            <a:custGeom>
              <a:avLst/>
              <a:gdLst/>
              <a:ahLst/>
              <a:cxnLst/>
              <a:rect r="r" b="b" t="t" l="l"/>
              <a:pathLst>
                <a:path h="3513435" w="6336891">
                  <a:moveTo>
                    <a:pt x="0" y="0"/>
                  </a:moveTo>
                  <a:lnTo>
                    <a:pt x="6336891" y="0"/>
                  </a:lnTo>
                  <a:lnTo>
                    <a:pt x="6336891" y="3513435"/>
                  </a:lnTo>
                  <a:lnTo>
                    <a:pt x="0" y="35134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6BBA6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6336891" cy="3522960"/>
            </a:xfrm>
            <a:prstGeom prst="rect">
              <a:avLst/>
            </a:prstGeom>
          </p:spPr>
          <p:txBody>
            <a:bodyPr anchor="ctr" rtlCol="false" tIns="48876" lIns="48876" bIns="48876" rIns="48876"/>
            <a:lstStyle/>
            <a:p>
              <a:pPr algn="ctr">
                <a:lnSpc>
                  <a:spcPts val="150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189001" y="2152604"/>
            <a:ext cx="10726410" cy="2347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627"/>
              </a:lnSpc>
            </a:pPr>
            <a:r>
              <a:rPr lang="en-US" sz="12591" spc="2316">
                <a:solidFill>
                  <a:srgbClr val="322418"/>
                </a:solidFill>
                <a:latin typeface="Codec Pro"/>
                <a:ea typeface="Codec Pro"/>
                <a:cs typeface="Codec Pro"/>
                <a:sym typeface="Codec Pro"/>
              </a:rPr>
              <a:t>ÍNDICE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01431" y="4534269"/>
            <a:ext cx="7430755" cy="3813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81"/>
              </a:lnSpc>
            </a:pPr>
            <a:r>
              <a:rPr lang="en-US" sz="3629" spc="79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01. Introducción</a:t>
            </a:r>
          </a:p>
          <a:p>
            <a:pPr algn="just">
              <a:lnSpc>
                <a:spcPts val="5081"/>
              </a:lnSpc>
            </a:pPr>
            <a:r>
              <a:rPr lang="en-US" sz="3629" spc="79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02. Contexto</a:t>
            </a:r>
          </a:p>
          <a:p>
            <a:pPr algn="just">
              <a:lnSpc>
                <a:spcPts val="5081"/>
              </a:lnSpc>
            </a:pPr>
            <a:r>
              <a:rPr lang="en-US" sz="3629" spc="79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03. Problematica y Objetivo</a:t>
            </a:r>
          </a:p>
          <a:p>
            <a:pPr algn="just">
              <a:lnSpc>
                <a:spcPts val="5081"/>
              </a:lnSpc>
            </a:pPr>
            <a:r>
              <a:rPr lang="en-US" sz="3629" spc="79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04. Justificación y Solución</a:t>
            </a:r>
          </a:p>
          <a:p>
            <a:pPr algn="just">
              <a:lnSpc>
                <a:spcPts val="5081"/>
              </a:lnSpc>
            </a:pPr>
            <a:r>
              <a:rPr lang="en-US" sz="3629" spc="79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05. Investigación</a:t>
            </a:r>
          </a:p>
          <a:p>
            <a:pPr algn="just" marL="0" indent="0" lvl="0">
              <a:lnSpc>
                <a:spcPts val="5081"/>
              </a:lnSpc>
              <a:spcBef>
                <a:spcPct val="0"/>
              </a:spcBef>
            </a:pPr>
            <a:r>
              <a:rPr lang="en-US" sz="3629" spc="79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06. Conclusiones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5400000">
            <a:off x="-257275" y="-245475"/>
            <a:ext cx="6427833" cy="6160933"/>
          </a:xfrm>
          <a:custGeom>
            <a:avLst/>
            <a:gdLst/>
            <a:ahLst/>
            <a:cxnLst/>
            <a:rect r="r" b="b" t="t" l="l"/>
            <a:pathLst>
              <a:path h="6160933" w="6427833">
                <a:moveTo>
                  <a:pt x="0" y="0"/>
                </a:moveTo>
                <a:lnTo>
                  <a:pt x="6427833" y="0"/>
                </a:lnTo>
                <a:lnTo>
                  <a:pt x="6427833" y="6160933"/>
                </a:lnTo>
                <a:lnTo>
                  <a:pt x="0" y="61609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12551947" y="4734891"/>
            <a:ext cx="5993012" cy="5744167"/>
          </a:xfrm>
          <a:custGeom>
            <a:avLst/>
            <a:gdLst/>
            <a:ahLst/>
            <a:cxnLst/>
            <a:rect r="r" b="b" t="t" l="l"/>
            <a:pathLst>
              <a:path h="5744167" w="5993012">
                <a:moveTo>
                  <a:pt x="0" y="0"/>
                </a:moveTo>
                <a:lnTo>
                  <a:pt x="5993012" y="0"/>
                </a:lnTo>
                <a:lnTo>
                  <a:pt x="5993012" y="5744168"/>
                </a:lnTo>
                <a:lnTo>
                  <a:pt x="0" y="57441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596820">
            <a:off x="8520870" y="1669665"/>
            <a:ext cx="11382123" cy="11772570"/>
          </a:xfrm>
          <a:custGeom>
            <a:avLst/>
            <a:gdLst/>
            <a:ahLst/>
            <a:cxnLst/>
            <a:rect r="r" b="b" t="t" l="l"/>
            <a:pathLst>
              <a:path h="11772570" w="11382123">
                <a:moveTo>
                  <a:pt x="0" y="0"/>
                </a:moveTo>
                <a:lnTo>
                  <a:pt x="11382123" y="0"/>
                </a:lnTo>
                <a:lnTo>
                  <a:pt x="11382123" y="11772570"/>
                </a:lnTo>
                <a:lnTo>
                  <a:pt x="0" y="11772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274446">
            <a:off x="-1541312" y="-3617103"/>
            <a:ext cx="11382123" cy="11772570"/>
          </a:xfrm>
          <a:custGeom>
            <a:avLst/>
            <a:gdLst/>
            <a:ahLst/>
            <a:cxnLst/>
            <a:rect r="r" b="b" t="t" l="l"/>
            <a:pathLst>
              <a:path h="11772570" w="11382123">
                <a:moveTo>
                  <a:pt x="0" y="0"/>
                </a:moveTo>
                <a:lnTo>
                  <a:pt x="11382123" y="0"/>
                </a:lnTo>
                <a:lnTo>
                  <a:pt x="11382123" y="11772570"/>
                </a:lnTo>
                <a:lnTo>
                  <a:pt x="0" y="11772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71502" y="427313"/>
            <a:ext cx="17012392" cy="9432375"/>
            <a:chOff x="0" y="0"/>
            <a:chExt cx="6336891" cy="35134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36891" cy="3513435"/>
            </a:xfrm>
            <a:custGeom>
              <a:avLst/>
              <a:gdLst/>
              <a:ahLst/>
              <a:cxnLst/>
              <a:rect r="r" b="b" t="t" l="l"/>
              <a:pathLst>
                <a:path h="3513435" w="6336891">
                  <a:moveTo>
                    <a:pt x="0" y="0"/>
                  </a:moveTo>
                  <a:lnTo>
                    <a:pt x="6336891" y="0"/>
                  </a:lnTo>
                  <a:lnTo>
                    <a:pt x="6336891" y="3513435"/>
                  </a:lnTo>
                  <a:lnTo>
                    <a:pt x="0" y="35134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6BBA6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6336891" cy="3522960"/>
            </a:xfrm>
            <a:prstGeom prst="rect">
              <a:avLst/>
            </a:prstGeom>
          </p:spPr>
          <p:txBody>
            <a:bodyPr anchor="ctr" rtlCol="false" tIns="48876" lIns="48876" bIns="48876" rIns="48876"/>
            <a:lstStyle/>
            <a:p>
              <a:pPr algn="ctr">
                <a:lnSpc>
                  <a:spcPts val="150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282148" y="2173932"/>
            <a:ext cx="10104935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2"/>
              </a:lnSpc>
            </a:pPr>
            <a:r>
              <a:rPr lang="en-US" sz="6660" spc="1225">
                <a:solidFill>
                  <a:srgbClr val="322418"/>
                </a:solidFill>
                <a:latin typeface="Codec Pro"/>
                <a:ea typeface="Codec Pro"/>
                <a:cs typeface="Codec Pro"/>
                <a:sym typeface="Codec Pro"/>
              </a:rPr>
              <a:t>INTRODUCCIÓN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1730987" y="427313"/>
            <a:ext cx="5953200" cy="9432375"/>
            <a:chOff x="0" y="0"/>
            <a:chExt cx="922307" cy="14613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22306" cy="1461322"/>
            </a:xfrm>
            <a:custGeom>
              <a:avLst/>
              <a:gdLst/>
              <a:ahLst/>
              <a:cxnLst/>
              <a:rect r="r" b="b" t="t" l="l"/>
              <a:pathLst>
                <a:path h="1461322" w="922306">
                  <a:moveTo>
                    <a:pt x="0" y="0"/>
                  </a:moveTo>
                  <a:lnTo>
                    <a:pt x="922306" y="0"/>
                  </a:lnTo>
                  <a:lnTo>
                    <a:pt x="922306" y="1461322"/>
                  </a:lnTo>
                  <a:lnTo>
                    <a:pt x="0" y="1461322"/>
                  </a:lnTo>
                  <a:close/>
                </a:path>
              </a:pathLst>
            </a:custGeom>
            <a:blipFill>
              <a:blip r:embed="rId3"/>
              <a:stretch>
                <a:fillRect l="-68905" t="0" r="-68905" b="0"/>
              </a:stretch>
            </a:blipFill>
            <a:ln w="57150" cap="sq">
              <a:solidFill>
                <a:srgbClr val="9D8878"/>
              </a:solidFill>
              <a:prstDash val="solid"/>
              <a:miter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2282148" y="4079473"/>
            <a:ext cx="8025065" cy="3332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4"/>
              </a:lnSpc>
            </a:pPr>
            <a:r>
              <a:rPr lang="en-US" sz="2681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En la región de Arequipa, el control climático en criaderos avícolas es clave para mantener condiciones óptimas de producción. Este sistema utiliza sensores de temperatura y humedad que, integrados a un sistema embebido y adaptativo, permiten regular automáticamente el ambiente mediante distintos actuadores.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346992">
            <a:off x="10150293" y="-2137784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1502" y="427313"/>
            <a:ext cx="17012392" cy="9432375"/>
            <a:chOff x="0" y="0"/>
            <a:chExt cx="6336891" cy="35134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36891" cy="3513435"/>
            </a:xfrm>
            <a:custGeom>
              <a:avLst/>
              <a:gdLst/>
              <a:ahLst/>
              <a:cxnLst/>
              <a:rect r="r" b="b" t="t" l="l"/>
              <a:pathLst>
                <a:path h="3513435" w="6336891">
                  <a:moveTo>
                    <a:pt x="0" y="0"/>
                  </a:moveTo>
                  <a:lnTo>
                    <a:pt x="6336891" y="0"/>
                  </a:lnTo>
                  <a:lnTo>
                    <a:pt x="6336891" y="3513435"/>
                  </a:lnTo>
                  <a:lnTo>
                    <a:pt x="0" y="35134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6BBA6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6336891" cy="3522960"/>
            </a:xfrm>
            <a:prstGeom prst="rect">
              <a:avLst/>
            </a:prstGeom>
          </p:spPr>
          <p:txBody>
            <a:bodyPr anchor="ctr" rtlCol="false" tIns="48876" lIns="48876" bIns="48876" rIns="48876"/>
            <a:lstStyle/>
            <a:p>
              <a:pPr algn="ctr">
                <a:lnSpc>
                  <a:spcPts val="15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817922" y="2699080"/>
            <a:ext cx="7889458" cy="1396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7"/>
              </a:lnSpc>
            </a:pPr>
            <a:r>
              <a:rPr lang="en-US" sz="8406" spc="1857">
                <a:solidFill>
                  <a:srgbClr val="322418"/>
                </a:solidFill>
                <a:latin typeface="Codec Pro"/>
                <a:ea typeface="Codec Pro"/>
                <a:cs typeface="Codec Pro"/>
                <a:sym typeface="Codec Pro"/>
              </a:rPr>
              <a:t>CONTEXTO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17922" y="4210902"/>
            <a:ext cx="6777953" cy="4284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4"/>
              </a:lnSpc>
            </a:pPr>
            <a:r>
              <a:rPr lang="en-US" sz="2681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Arequipa es una de las regiones más importantes en producción avícola del Perú. El clima variable y las condiciones ambientales influyen directamente en el bienestar y productividad de las aves, por lo que se requieren sistemas eficientes que regulen dichos factores de forma automatizada.</a:t>
            </a:r>
          </a:p>
          <a:p>
            <a:pPr algn="l">
              <a:lnSpc>
                <a:spcPts val="3754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85725" y="3115134"/>
            <a:ext cx="9390658" cy="7501794"/>
          </a:xfrm>
          <a:custGeom>
            <a:avLst/>
            <a:gdLst/>
            <a:ahLst/>
            <a:cxnLst/>
            <a:rect r="r" b="b" t="t" l="l"/>
            <a:pathLst>
              <a:path h="7501794" w="9390658">
                <a:moveTo>
                  <a:pt x="0" y="0"/>
                </a:moveTo>
                <a:lnTo>
                  <a:pt x="9390658" y="0"/>
                </a:lnTo>
                <a:lnTo>
                  <a:pt x="9390658" y="7501795"/>
                </a:lnTo>
                <a:lnTo>
                  <a:pt x="0" y="75017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932505" y="1208285"/>
            <a:ext cx="4953695" cy="8050015"/>
            <a:chOff x="0" y="0"/>
            <a:chExt cx="767457" cy="12471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67457" cy="1247158"/>
            </a:xfrm>
            <a:custGeom>
              <a:avLst/>
              <a:gdLst/>
              <a:ahLst/>
              <a:cxnLst/>
              <a:rect r="r" b="b" t="t" l="l"/>
              <a:pathLst>
                <a:path h="1247158" w="767457">
                  <a:moveTo>
                    <a:pt x="0" y="0"/>
                  </a:moveTo>
                  <a:lnTo>
                    <a:pt x="767457" y="0"/>
                  </a:lnTo>
                  <a:lnTo>
                    <a:pt x="767457" y="1247158"/>
                  </a:lnTo>
                  <a:lnTo>
                    <a:pt x="0" y="1247158"/>
                  </a:lnTo>
                  <a:close/>
                </a:path>
              </a:pathLst>
            </a:custGeom>
            <a:blipFill>
              <a:blip r:embed="rId5"/>
              <a:stretch>
                <a:fillRect l="-81189" t="0" r="-81189" b="0"/>
              </a:stretch>
            </a:blipFill>
            <a:ln w="57150" cap="sq">
              <a:solidFill>
                <a:srgbClr val="9D8878"/>
              </a:solidFill>
              <a:prstDash val="solid"/>
              <a:miter/>
            </a:ln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620994">
            <a:off x="-2476249" y="-3173706"/>
            <a:ext cx="12810333" cy="13249773"/>
          </a:xfrm>
          <a:custGeom>
            <a:avLst/>
            <a:gdLst/>
            <a:ahLst/>
            <a:cxnLst/>
            <a:rect r="r" b="b" t="t" l="l"/>
            <a:pathLst>
              <a:path h="13249773" w="12810333">
                <a:moveTo>
                  <a:pt x="0" y="0"/>
                </a:moveTo>
                <a:lnTo>
                  <a:pt x="12810333" y="0"/>
                </a:lnTo>
                <a:lnTo>
                  <a:pt x="12810333" y="13249773"/>
                </a:lnTo>
                <a:lnTo>
                  <a:pt x="0" y="13249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553139">
            <a:off x="8102038" y="265786"/>
            <a:ext cx="12810333" cy="13249773"/>
          </a:xfrm>
          <a:custGeom>
            <a:avLst/>
            <a:gdLst/>
            <a:ahLst/>
            <a:cxnLst/>
            <a:rect r="r" b="b" t="t" l="l"/>
            <a:pathLst>
              <a:path h="13249773" w="12810333">
                <a:moveTo>
                  <a:pt x="0" y="0"/>
                </a:moveTo>
                <a:lnTo>
                  <a:pt x="12810334" y="0"/>
                </a:lnTo>
                <a:lnTo>
                  <a:pt x="12810334" y="13249774"/>
                </a:lnTo>
                <a:lnTo>
                  <a:pt x="0" y="13249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71502" y="427313"/>
            <a:ext cx="17012392" cy="9432375"/>
            <a:chOff x="0" y="0"/>
            <a:chExt cx="6336891" cy="35134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36891" cy="3513435"/>
            </a:xfrm>
            <a:custGeom>
              <a:avLst/>
              <a:gdLst/>
              <a:ahLst/>
              <a:cxnLst/>
              <a:rect r="r" b="b" t="t" l="l"/>
              <a:pathLst>
                <a:path h="3513435" w="6336891">
                  <a:moveTo>
                    <a:pt x="0" y="0"/>
                  </a:moveTo>
                  <a:lnTo>
                    <a:pt x="6336891" y="0"/>
                  </a:lnTo>
                  <a:lnTo>
                    <a:pt x="6336891" y="3513435"/>
                  </a:lnTo>
                  <a:lnTo>
                    <a:pt x="0" y="35134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6BBA6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6336891" cy="3522960"/>
            </a:xfrm>
            <a:prstGeom prst="rect">
              <a:avLst/>
            </a:prstGeom>
          </p:spPr>
          <p:txBody>
            <a:bodyPr anchor="ctr" rtlCol="false" tIns="48876" lIns="48876" bIns="48876" rIns="48876"/>
            <a:lstStyle/>
            <a:p>
              <a:pPr algn="ctr">
                <a:lnSpc>
                  <a:spcPts val="15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6675" y="4629031"/>
            <a:ext cx="7307147" cy="5837367"/>
          </a:xfrm>
          <a:custGeom>
            <a:avLst/>
            <a:gdLst/>
            <a:ahLst/>
            <a:cxnLst/>
            <a:rect r="r" b="b" t="t" l="l"/>
            <a:pathLst>
              <a:path h="5837367" w="7307147">
                <a:moveTo>
                  <a:pt x="0" y="0"/>
                </a:moveTo>
                <a:lnTo>
                  <a:pt x="7307147" y="0"/>
                </a:lnTo>
                <a:lnTo>
                  <a:pt x="7307147" y="5837367"/>
                </a:lnTo>
                <a:lnTo>
                  <a:pt x="0" y="5837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0383592" y="-175195"/>
            <a:ext cx="7952218" cy="6352686"/>
          </a:xfrm>
          <a:custGeom>
            <a:avLst/>
            <a:gdLst/>
            <a:ahLst/>
            <a:cxnLst/>
            <a:rect r="r" b="b" t="t" l="l"/>
            <a:pathLst>
              <a:path h="6352686" w="7952218">
                <a:moveTo>
                  <a:pt x="0" y="0"/>
                </a:moveTo>
                <a:lnTo>
                  <a:pt x="7952218" y="0"/>
                </a:lnTo>
                <a:lnTo>
                  <a:pt x="7952218" y="6352686"/>
                </a:lnTo>
                <a:lnTo>
                  <a:pt x="0" y="6352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72609" y="2076913"/>
            <a:ext cx="8295518" cy="103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9"/>
              </a:lnSpc>
            </a:pPr>
            <a:r>
              <a:rPr lang="en-US" sz="5550" spc="1387">
                <a:solidFill>
                  <a:srgbClr val="322418"/>
                </a:solidFill>
                <a:latin typeface="Codec Pro"/>
                <a:ea typeface="Codec Pro"/>
                <a:cs typeface="Codec Pro"/>
                <a:sym typeface="Codec Pro"/>
              </a:rPr>
              <a:t>PROBLEMÁTICA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72609" y="3403555"/>
            <a:ext cx="5586646" cy="3045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40"/>
              </a:lnSpc>
              <a:spcBef>
                <a:spcPct val="0"/>
              </a:spcBef>
            </a:pPr>
            <a:r>
              <a:rPr lang="en-US" sz="2171" spc="47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Las variaciones de temperatura y humedad en los criaderos pueden generar estrés térmico en las aves, afectando su salud, crecimiento y producción. Actualmente, muchos sistemas de control son manuales o poco eficientes, lo que incrementa los riesgos y los costos operativos.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53524" y="4953000"/>
            <a:ext cx="7530370" cy="103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9"/>
              </a:lnSpc>
            </a:pPr>
            <a:r>
              <a:rPr lang="en-US" sz="5550" spc="1387">
                <a:solidFill>
                  <a:srgbClr val="322418"/>
                </a:solidFill>
                <a:latin typeface="Codec Pro"/>
                <a:ea typeface="Codec Pro"/>
                <a:cs typeface="Codec Pro"/>
                <a:sym typeface="Codec Pro"/>
              </a:rPr>
              <a:t>OBJETIVO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53524" y="6382794"/>
            <a:ext cx="5586646" cy="2282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40"/>
              </a:lnSpc>
              <a:spcBef>
                <a:spcPct val="0"/>
              </a:spcBef>
            </a:pPr>
            <a:r>
              <a:rPr lang="en-US" sz="2171" spc="47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Desarrollar un sistema de control ambiental automatizado que regule en tiempo real la temperatura y la humedad en criaderos avícolas, utilizando sensores y dispositivos de respuesta integrados en una plataforma embebida y adaptativa.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620994">
            <a:off x="-2476249" y="-3173706"/>
            <a:ext cx="12810333" cy="13249773"/>
          </a:xfrm>
          <a:custGeom>
            <a:avLst/>
            <a:gdLst/>
            <a:ahLst/>
            <a:cxnLst/>
            <a:rect r="r" b="b" t="t" l="l"/>
            <a:pathLst>
              <a:path h="13249773" w="12810333">
                <a:moveTo>
                  <a:pt x="0" y="0"/>
                </a:moveTo>
                <a:lnTo>
                  <a:pt x="12810333" y="0"/>
                </a:lnTo>
                <a:lnTo>
                  <a:pt x="12810333" y="13249773"/>
                </a:lnTo>
                <a:lnTo>
                  <a:pt x="0" y="13249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553139">
            <a:off x="8102038" y="265786"/>
            <a:ext cx="12810333" cy="13249773"/>
          </a:xfrm>
          <a:custGeom>
            <a:avLst/>
            <a:gdLst/>
            <a:ahLst/>
            <a:cxnLst/>
            <a:rect r="r" b="b" t="t" l="l"/>
            <a:pathLst>
              <a:path h="13249773" w="12810333">
                <a:moveTo>
                  <a:pt x="0" y="0"/>
                </a:moveTo>
                <a:lnTo>
                  <a:pt x="12810334" y="0"/>
                </a:lnTo>
                <a:lnTo>
                  <a:pt x="12810334" y="13249774"/>
                </a:lnTo>
                <a:lnTo>
                  <a:pt x="0" y="13249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71502" y="427313"/>
            <a:ext cx="17012392" cy="9432375"/>
            <a:chOff x="0" y="0"/>
            <a:chExt cx="6336891" cy="35134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36891" cy="3513435"/>
            </a:xfrm>
            <a:custGeom>
              <a:avLst/>
              <a:gdLst/>
              <a:ahLst/>
              <a:cxnLst/>
              <a:rect r="r" b="b" t="t" l="l"/>
              <a:pathLst>
                <a:path h="3513435" w="6336891">
                  <a:moveTo>
                    <a:pt x="0" y="0"/>
                  </a:moveTo>
                  <a:lnTo>
                    <a:pt x="6336891" y="0"/>
                  </a:lnTo>
                  <a:lnTo>
                    <a:pt x="6336891" y="3513435"/>
                  </a:lnTo>
                  <a:lnTo>
                    <a:pt x="0" y="35134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6BBA6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6336891" cy="3522960"/>
            </a:xfrm>
            <a:prstGeom prst="rect">
              <a:avLst/>
            </a:prstGeom>
          </p:spPr>
          <p:txBody>
            <a:bodyPr anchor="ctr" rtlCol="false" tIns="48876" lIns="48876" bIns="48876" rIns="48876"/>
            <a:lstStyle/>
            <a:p>
              <a:pPr algn="ctr">
                <a:lnSpc>
                  <a:spcPts val="15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5400000">
            <a:off x="-643368" y="559695"/>
            <a:ext cx="7307147" cy="5837367"/>
          </a:xfrm>
          <a:custGeom>
            <a:avLst/>
            <a:gdLst/>
            <a:ahLst/>
            <a:cxnLst/>
            <a:rect r="r" b="b" t="t" l="l"/>
            <a:pathLst>
              <a:path h="5837367" w="7307147">
                <a:moveTo>
                  <a:pt x="0" y="0"/>
                </a:moveTo>
                <a:lnTo>
                  <a:pt x="7307147" y="0"/>
                </a:lnTo>
                <a:lnTo>
                  <a:pt x="7307147" y="5837367"/>
                </a:lnTo>
                <a:lnTo>
                  <a:pt x="0" y="5837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11135548" y="3357800"/>
            <a:ext cx="7952218" cy="6352686"/>
          </a:xfrm>
          <a:custGeom>
            <a:avLst/>
            <a:gdLst/>
            <a:ahLst/>
            <a:cxnLst/>
            <a:rect r="r" b="b" t="t" l="l"/>
            <a:pathLst>
              <a:path h="6352686" w="7952218">
                <a:moveTo>
                  <a:pt x="0" y="0"/>
                </a:moveTo>
                <a:lnTo>
                  <a:pt x="7952218" y="0"/>
                </a:lnTo>
                <a:lnTo>
                  <a:pt x="7952218" y="6352687"/>
                </a:lnTo>
                <a:lnTo>
                  <a:pt x="0" y="63526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72609" y="5295900"/>
            <a:ext cx="8295518" cy="103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9"/>
              </a:lnSpc>
            </a:pPr>
            <a:r>
              <a:rPr lang="en-US" sz="5550" spc="1387">
                <a:solidFill>
                  <a:srgbClr val="322418"/>
                </a:solidFill>
                <a:latin typeface="Codec Pro"/>
                <a:ea typeface="Codec Pro"/>
                <a:cs typeface="Codec Pro"/>
                <a:sym typeface="Codec Pro"/>
              </a:rPr>
              <a:t>SOLUCIÓN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72609" y="6622542"/>
            <a:ext cx="5586646" cy="342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40"/>
              </a:lnSpc>
              <a:spcBef>
                <a:spcPct val="0"/>
              </a:spcBef>
            </a:pPr>
            <a:r>
              <a:rPr lang="en-US" sz="2171" spc="47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Diseñar e implementar un sistema de monitoreo y control ambiental que utilice sensores de temperatura y humedad como entradas, y que active salidas como ventiladores, humidificadores, luces LED, pantallas LCD y aire acondicionado, en función de las condiciones internas del criadero.</a:t>
            </a:r>
          </a:p>
          <a:p>
            <a:pPr algn="l" marL="0" indent="0" lvl="0">
              <a:lnSpc>
                <a:spcPts val="304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9177698" y="1201017"/>
            <a:ext cx="7530370" cy="103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9"/>
              </a:lnSpc>
            </a:pPr>
            <a:r>
              <a:rPr lang="en-US" sz="5550" spc="1387">
                <a:solidFill>
                  <a:srgbClr val="322418"/>
                </a:solidFill>
                <a:latin typeface="Codec Pro"/>
                <a:ea typeface="Codec Pro"/>
                <a:cs typeface="Codec Pro"/>
                <a:sym typeface="Codec Pro"/>
              </a:rPr>
              <a:t>JUSTIFICACIÓN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77698" y="2503278"/>
            <a:ext cx="5586646" cy="2663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40"/>
              </a:lnSpc>
              <a:spcBef>
                <a:spcPct val="0"/>
              </a:spcBef>
            </a:pPr>
            <a:r>
              <a:rPr lang="en-US" sz="2171" spc="47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Según el Banco Central de Reserva del Perú (2021), la actividad avícola representa el 27.20% del sector agropecuario en Arequipa. La implementación de tecnologías automatizadas permitiría optimizar los procesos, reducir pérdidas y mejorar la competitividad del sector.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620994">
            <a:off x="-2476249" y="-3173706"/>
            <a:ext cx="12810333" cy="13249773"/>
          </a:xfrm>
          <a:custGeom>
            <a:avLst/>
            <a:gdLst/>
            <a:ahLst/>
            <a:cxnLst/>
            <a:rect r="r" b="b" t="t" l="l"/>
            <a:pathLst>
              <a:path h="13249773" w="12810333">
                <a:moveTo>
                  <a:pt x="0" y="0"/>
                </a:moveTo>
                <a:lnTo>
                  <a:pt x="12810333" y="0"/>
                </a:lnTo>
                <a:lnTo>
                  <a:pt x="12810333" y="13249773"/>
                </a:lnTo>
                <a:lnTo>
                  <a:pt x="0" y="13249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553139">
            <a:off x="8102038" y="265786"/>
            <a:ext cx="12810333" cy="13249773"/>
          </a:xfrm>
          <a:custGeom>
            <a:avLst/>
            <a:gdLst/>
            <a:ahLst/>
            <a:cxnLst/>
            <a:rect r="r" b="b" t="t" l="l"/>
            <a:pathLst>
              <a:path h="13249773" w="12810333">
                <a:moveTo>
                  <a:pt x="0" y="0"/>
                </a:moveTo>
                <a:lnTo>
                  <a:pt x="12810334" y="0"/>
                </a:lnTo>
                <a:lnTo>
                  <a:pt x="12810334" y="13249774"/>
                </a:lnTo>
                <a:lnTo>
                  <a:pt x="0" y="13249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71502" y="427313"/>
            <a:ext cx="17012392" cy="9432375"/>
            <a:chOff x="0" y="0"/>
            <a:chExt cx="6336891" cy="35134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36891" cy="3513435"/>
            </a:xfrm>
            <a:custGeom>
              <a:avLst/>
              <a:gdLst/>
              <a:ahLst/>
              <a:cxnLst/>
              <a:rect r="r" b="b" t="t" l="l"/>
              <a:pathLst>
                <a:path h="3513435" w="6336891">
                  <a:moveTo>
                    <a:pt x="0" y="0"/>
                  </a:moveTo>
                  <a:lnTo>
                    <a:pt x="6336891" y="0"/>
                  </a:lnTo>
                  <a:lnTo>
                    <a:pt x="6336891" y="3513435"/>
                  </a:lnTo>
                  <a:lnTo>
                    <a:pt x="0" y="35134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6BBA6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6336891" cy="3522960"/>
            </a:xfrm>
            <a:prstGeom prst="rect">
              <a:avLst/>
            </a:prstGeom>
          </p:spPr>
          <p:txBody>
            <a:bodyPr anchor="ctr" rtlCol="false" tIns="48876" lIns="48876" bIns="48876" rIns="48876"/>
            <a:lstStyle/>
            <a:p>
              <a:pPr algn="ctr">
                <a:lnSpc>
                  <a:spcPts val="15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6675" y="4629031"/>
            <a:ext cx="7307147" cy="5837367"/>
          </a:xfrm>
          <a:custGeom>
            <a:avLst/>
            <a:gdLst/>
            <a:ahLst/>
            <a:cxnLst/>
            <a:rect r="r" b="b" t="t" l="l"/>
            <a:pathLst>
              <a:path h="5837367" w="7307147">
                <a:moveTo>
                  <a:pt x="0" y="0"/>
                </a:moveTo>
                <a:lnTo>
                  <a:pt x="7307147" y="0"/>
                </a:lnTo>
                <a:lnTo>
                  <a:pt x="7307147" y="5837367"/>
                </a:lnTo>
                <a:lnTo>
                  <a:pt x="0" y="5837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0383592" y="-175195"/>
            <a:ext cx="7952218" cy="6352686"/>
          </a:xfrm>
          <a:custGeom>
            <a:avLst/>
            <a:gdLst/>
            <a:ahLst/>
            <a:cxnLst/>
            <a:rect r="r" b="b" t="t" l="l"/>
            <a:pathLst>
              <a:path h="6352686" w="7952218">
                <a:moveTo>
                  <a:pt x="0" y="0"/>
                </a:moveTo>
                <a:lnTo>
                  <a:pt x="7952218" y="0"/>
                </a:lnTo>
                <a:lnTo>
                  <a:pt x="7952218" y="6352686"/>
                </a:lnTo>
                <a:lnTo>
                  <a:pt x="0" y="6352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30813" y="499999"/>
            <a:ext cx="8313187" cy="5902363"/>
          </a:xfrm>
          <a:custGeom>
            <a:avLst/>
            <a:gdLst/>
            <a:ahLst/>
            <a:cxnLst/>
            <a:rect r="r" b="b" t="t" l="l"/>
            <a:pathLst>
              <a:path h="5902363" w="8313187">
                <a:moveTo>
                  <a:pt x="0" y="0"/>
                </a:moveTo>
                <a:lnTo>
                  <a:pt x="8313187" y="0"/>
                </a:lnTo>
                <a:lnTo>
                  <a:pt x="8313187" y="5902363"/>
                </a:lnTo>
                <a:lnTo>
                  <a:pt x="0" y="59023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879306" y="5478904"/>
            <a:ext cx="8379994" cy="4137622"/>
          </a:xfrm>
          <a:custGeom>
            <a:avLst/>
            <a:gdLst/>
            <a:ahLst/>
            <a:cxnLst/>
            <a:rect r="r" b="b" t="t" l="l"/>
            <a:pathLst>
              <a:path h="4137622" w="8379994">
                <a:moveTo>
                  <a:pt x="0" y="0"/>
                </a:moveTo>
                <a:lnTo>
                  <a:pt x="8379994" y="0"/>
                </a:lnTo>
                <a:lnTo>
                  <a:pt x="8379994" y="4137622"/>
                </a:lnTo>
                <a:lnTo>
                  <a:pt x="0" y="41376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8652">
            <a:off x="-1504697" y="1654042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263764">
            <a:off x="10218894" y="-1404715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89"/>
                </a:lnTo>
                <a:lnTo>
                  <a:pt x="0" y="972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2700000">
            <a:off x="10189406" y="5587943"/>
            <a:ext cx="5024191" cy="5024191"/>
            <a:chOff x="0" y="0"/>
            <a:chExt cx="6698921" cy="6698921"/>
          </a:xfrm>
        </p:grpSpPr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5400000">
              <a:off x="0" y="0"/>
              <a:ext cx="6698921" cy="6698921"/>
              <a:chOff x="0" y="0"/>
              <a:chExt cx="14400530" cy="1440053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4400530" cy="14399261"/>
              </a:xfrm>
              <a:custGeom>
                <a:avLst/>
                <a:gdLst/>
                <a:ahLst/>
                <a:cxnLst/>
                <a:rect r="r" b="b" t="t" l="l"/>
                <a:pathLst>
                  <a:path h="14399261" w="14400530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D6BBA6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777372" y="927430"/>
              <a:ext cx="5047984" cy="5047984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-2700000">
            <a:off x="2615354" y="5523738"/>
            <a:ext cx="5068791" cy="5068791"/>
            <a:chOff x="0" y="0"/>
            <a:chExt cx="14400530" cy="144005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400530" cy="14399261"/>
            </a:xfrm>
            <a:custGeom>
              <a:avLst/>
              <a:gdLst/>
              <a:ahLst/>
              <a:cxnLst/>
              <a:rect r="r" b="b" t="t" l="l"/>
              <a:pathLst>
                <a:path h="14399261" w="14400530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D6BBA6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2444099" y="5434948"/>
            <a:ext cx="5246370" cy="5246370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541020" y="537210"/>
              <a:ext cx="5255260" cy="5255260"/>
            </a:xfrm>
            <a:custGeom>
              <a:avLst/>
              <a:gdLst/>
              <a:ahLst/>
              <a:cxnLst/>
              <a:rect r="r" b="b" t="t" l="l"/>
              <a:pathLst>
                <a:path h="5255260" w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3"/>
              <a:stretch>
                <a:fillRect l="-55427" t="0" r="-38277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818652">
            <a:off x="-1022006" y="-10345319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89"/>
                </a:lnTo>
                <a:lnTo>
                  <a:pt x="0" y="972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078316" y="5486910"/>
            <a:ext cx="5246370" cy="5246370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541020" y="537210"/>
              <a:ext cx="5255260" cy="5255260"/>
            </a:xfrm>
            <a:custGeom>
              <a:avLst/>
              <a:gdLst/>
              <a:ahLst/>
              <a:cxnLst/>
              <a:rect r="r" b="b" t="t" l="l"/>
              <a:pathLst>
                <a:path h="5255260" w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4702" r="0" b="-4702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2821519" y="569435"/>
            <a:ext cx="13142058" cy="1156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0"/>
              </a:lnSpc>
            </a:pPr>
            <a:r>
              <a:rPr lang="en-US" sz="7680" spc="2657">
                <a:solidFill>
                  <a:srgbClr val="322418"/>
                </a:solidFill>
                <a:latin typeface="Codec Pro"/>
                <a:ea typeface="Codec Pro"/>
                <a:cs typeface="Codec Pro"/>
                <a:sym typeface="Codec Pro"/>
              </a:rPr>
              <a:t>CONCLUSIONES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777124" y="1985883"/>
            <a:ext cx="3071543" cy="502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6"/>
              </a:lnSpc>
              <a:spcBef>
                <a:spcPct val="0"/>
              </a:spcBef>
            </a:pPr>
            <a:r>
              <a:rPr lang="en-US" b="true" sz="2711" spc="-62">
                <a:solidFill>
                  <a:srgbClr val="BB201B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Sistema Integrado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41352" y="2878134"/>
            <a:ext cx="3071543" cy="387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6"/>
              </a:lnSpc>
              <a:spcBef>
                <a:spcPct val="0"/>
              </a:spcBef>
            </a:pPr>
            <a:r>
              <a:rPr lang="en-US" b="true" sz="2011" spc="-46">
                <a:solidFill>
                  <a:srgbClr val="322418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Función específica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41352" y="3552399"/>
            <a:ext cx="2588852" cy="1382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89"/>
              </a:lnSpc>
            </a:pPr>
            <a:r>
              <a:rPr lang="en-US" sz="1645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El sistema está diseñado para monitorear y controlar la temperatura y humedad en un entorno avícola.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943585" y="5633313"/>
            <a:ext cx="1932544" cy="1858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b="true" sz="2600" spc="-59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Hardware 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b="true" sz="2600" spc="-59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+ 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b="true" sz="2600" spc="-59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software acoplados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784884" y="2878134"/>
            <a:ext cx="3071543" cy="387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6"/>
              </a:lnSpc>
              <a:spcBef>
                <a:spcPct val="0"/>
              </a:spcBef>
            </a:pPr>
            <a:r>
              <a:rPr lang="en-US" b="true" sz="2011" spc="-46">
                <a:solidFill>
                  <a:srgbClr val="322418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Recursos limitados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784884" y="3552399"/>
            <a:ext cx="2382000" cy="829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89"/>
              </a:lnSpc>
            </a:pPr>
            <a:r>
              <a:rPr lang="en-US" sz="1645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Arduino Mega con memoria, procesamiento y pines limitados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837530" y="2878134"/>
            <a:ext cx="3071543" cy="387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6"/>
              </a:lnSpc>
              <a:spcBef>
                <a:spcPct val="0"/>
              </a:spcBef>
            </a:pPr>
            <a:r>
              <a:rPr lang="en-US" b="true" sz="2011" spc="-46">
                <a:solidFill>
                  <a:srgbClr val="322418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Monitoreo constante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837530" y="3552399"/>
            <a:ext cx="2588852" cy="829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89"/>
              </a:lnSpc>
            </a:pPr>
            <a:r>
              <a:rPr lang="en-US" sz="1645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Lees el DHT22 y obtiene temperatura y humedad cada segundo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373301" y="1985883"/>
            <a:ext cx="3623128" cy="502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6"/>
              </a:lnSpc>
              <a:spcBef>
                <a:spcPct val="0"/>
              </a:spcBef>
            </a:pPr>
            <a:r>
              <a:rPr lang="en-US" b="true" sz="2711" spc="-62">
                <a:solidFill>
                  <a:srgbClr val="BB201B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Sistema Adaptativo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520772" y="2878134"/>
            <a:ext cx="3071543" cy="739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6"/>
              </a:lnSpc>
              <a:spcBef>
                <a:spcPct val="0"/>
              </a:spcBef>
            </a:pPr>
            <a:r>
              <a:rPr lang="en-US" b="true" sz="2011" spc="-46">
                <a:solidFill>
                  <a:srgbClr val="322418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Retroalimentación y acción automática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520772" y="3552399"/>
            <a:ext cx="4022972" cy="1934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55369" indent="-177684" lvl="1">
              <a:lnSpc>
                <a:spcPts val="2189"/>
              </a:lnSpc>
              <a:buFont typeface="Arial"/>
              <a:buChar char="•"/>
            </a:pPr>
            <a:r>
              <a:rPr lang="en-US" sz="1645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Si la humedad es baja se activa el humidificador; si es alta, se activa el deshumidificador.</a:t>
            </a:r>
          </a:p>
          <a:p>
            <a:pPr algn="just" marL="355369" indent="-177684" lvl="1">
              <a:lnSpc>
                <a:spcPts val="2189"/>
              </a:lnSpc>
              <a:buFont typeface="Arial"/>
              <a:buChar char="•"/>
            </a:pPr>
            <a:r>
              <a:rPr lang="en-US" sz="1645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Si la temperatura es baja, enciendes calefacción; si es alta, enciendes refrigeración.</a:t>
            </a:r>
          </a:p>
          <a:p>
            <a:pPr algn="just">
              <a:lnSpc>
                <a:spcPts val="218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064176">
            <a:off x="10671797" y="2631748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631316">
            <a:off x="-341565" y="-1602678"/>
            <a:ext cx="8656207" cy="8953145"/>
          </a:xfrm>
          <a:custGeom>
            <a:avLst/>
            <a:gdLst/>
            <a:ahLst/>
            <a:cxnLst/>
            <a:rect r="r" b="b" t="t" l="l"/>
            <a:pathLst>
              <a:path h="8953145" w="8656207">
                <a:moveTo>
                  <a:pt x="0" y="0"/>
                </a:moveTo>
                <a:lnTo>
                  <a:pt x="8656206" y="0"/>
                </a:lnTo>
                <a:lnTo>
                  <a:pt x="8656206" y="8953145"/>
                </a:lnTo>
                <a:lnTo>
                  <a:pt x="0" y="8953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71502" y="427313"/>
            <a:ext cx="17012392" cy="9432375"/>
            <a:chOff x="0" y="0"/>
            <a:chExt cx="6336891" cy="35134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36891" cy="3513435"/>
            </a:xfrm>
            <a:custGeom>
              <a:avLst/>
              <a:gdLst/>
              <a:ahLst/>
              <a:cxnLst/>
              <a:rect r="r" b="b" t="t" l="l"/>
              <a:pathLst>
                <a:path h="3513435" w="6336891">
                  <a:moveTo>
                    <a:pt x="0" y="0"/>
                  </a:moveTo>
                  <a:lnTo>
                    <a:pt x="6336891" y="0"/>
                  </a:lnTo>
                  <a:lnTo>
                    <a:pt x="6336891" y="3513435"/>
                  </a:lnTo>
                  <a:lnTo>
                    <a:pt x="0" y="35134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6BBA6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6336891" cy="3522960"/>
            </a:xfrm>
            <a:prstGeom prst="rect">
              <a:avLst/>
            </a:prstGeom>
          </p:spPr>
          <p:txBody>
            <a:bodyPr anchor="ctr" rtlCol="false" tIns="48876" lIns="48876" bIns="48876" rIns="48876"/>
            <a:lstStyle/>
            <a:p>
              <a:pPr algn="ctr">
                <a:lnSpc>
                  <a:spcPts val="15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6675" y="4629031"/>
            <a:ext cx="7307147" cy="5837367"/>
          </a:xfrm>
          <a:custGeom>
            <a:avLst/>
            <a:gdLst/>
            <a:ahLst/>
            <a:cxnLst/>
            <a:rect r="r" b="b" t="t" l="l"/>
            <a:pathLst>
              <a:path h="5837367" w="7307147">
                <a:moveTo>
                  <a:pt x="0" y="0"/>
                </a:moveTo>
                <a:lnTo>
                  <a:pt x="7307147" y="0"/>
                </a:lnTo>
                <a:lnTo>
                  <a:pt x="7307147" y="5837367"/>
                </a:lnTo>
                <a:lnTo>
                  <a:pt x="0" y="5837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0383592" y="-203770"/>
            <a:ext cx="7952218" cy="6352686"/>
          </a:xfrm>
          <a:custGeom>
            <a:avLst/>
            <a:gdLst/>
            <a:ahLst/>
            <a:cxnLst/>
            <a:rect r="r" b="b" t="t" l="l"/>
            <a:pathLst>
              <a:path h="6352686" w="7952218">
                <a:moveTo>
                  <a:pt x="0" y="0"/>
                </a:moveTo>
                <a:lnTo>
                  <a:pt x="7952218" y="0"/>
                </a:lnTo>
                <a:lnTo>
                  <a:pt x="7952218" y="6352686"/>
                </a:lnTo>
                <a:lnTo>
                  <a:pt x="0" y="6352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29967" y="4151564"/>
            <a:ext cx="13428065" cy="2489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08"/>
              </a:lnSpc>
            </a:pPr>
            <a:r>
              <a:rPr lang="en-US" sz="13362" spc="4182">
                <a:solidFill>
                  <a:srgbClr val="322418"/>
                </a:solidFill>
                <a:latin typeface="Codec Pro"/>
                <a:ea typeface="Codec Pro"/>
                <a:cs typeface="Codec Pro"/>
                <a:sym typeface="Codec Pro"/>
              </a:rPr>
              <a:t>GRACIAS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93731" y="2889796"/>
            <a:ext cx="12500537" cy="1810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614"/>
              </a:lnSpc>
              <a:spcBef>
                <a:spcPct val="0"/>
              </a:spcBef>
            </a:pPr>
            <a:r>
              <a:rPr lang="en-US" sz="9724" spc="2985">
                <a:solidFill>
                  <a:srgbClr val="322418"/>
                </a:solidFill>
                <a:latin typeface="Codec Pro"/>
                <a:ea typeface="Codec Pro"/>
                <a:cs typeface="Codec Pro"/>
                <a:sym typeface="Codec Pro"/>
              </a:rPr>
              <a:t>Muchas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DAGy1KFHwCw</dc:identifier>
  <dcterms:modified xsi:type="dcterms:W3CDTF">2011-08-01T06:04:30Z</dcterms:modified>
  <cp:revision>1</cp:revision>
  <dc:title>Taller 2</dc:title>
</cp:coreProperties>
</file>